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58" r:id="rId4"/>
    <p:sldId id="297" r:id="rId5"/>
    <p:sldId id="298" r:id="rId6"/>
    <p:sldId id="294" r:id="rId7"/>
    <p:sldId id="264" r:id="rId8"/>
    <p:sldId id="269" r:id="rId9"/>
    <p:sldId id="265" r:id="rId10"/>
    <p:sldId id="266" r:id="rId11"/>
    <p:sldId id="278" r:id="rId12"/>
    <p:sldId id="296" r:id="rId13"/>
    <p:sldId id="267" r:id="rId14"/>
    <p:sldId id="268" r:id="rId15"/>
    <p:sldId id="270" r:id="rId16"/>
    <p:sldId id="281" r:id="rId17"/>
    <p:sldId id="287" r:id="rId18"/>
    <p:sldId id="293" r:id="rId19"/>
    <p:sldId id="272" r:id="rId20"/>
    <p:sldId id="295" r:id="rId21"/>
    <p:sldId id="282" r:id="rId22"/>
    <p:sldId id="288" r:id="rId23"/>
    <p:sldId id="273" r:id="rId24"/>
    <p:sldId id="286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C7F9F-F88E-473C-848B-FA73C21E947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E5194-EBD8-45D8-83EE-F844C6E34A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1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D0F11-0322-494E-A67D-E09D5E163E49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68B35-584E-4737-AF4E-02D0C57348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01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68B35-584E-4737-AF4E-02D0C57348E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Paisley</a:t>
            </a:r>
            <a:r>
              <a:rPr lang="en-GB" baseline="0" dirty="0" smtClean="0"/>
              <a:t>, Renfrewshire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68B35-584E-4737-AF4E-02D0C57348E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5C9A1-0372-49C1-92A5-FAE9B4AADE3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639037-024F-4C0D-BA85-4C12BA20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C9A1-0372-49C1-92A5-FAE9B4AADE3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39037-024F-4C0D-BA85-4C12BA20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C9A1-0372-49C1-92A5-FAE9B4AADE3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39037-024F-4C0D-BA85-4C12BA20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C9A1-0372-49C1-92A5-FAE9B4AADE3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39037-024F-4C0D-BA85-4C12BA206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C9A1-0372-49C1-92A5-FAE9B4AADE3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39037-024F-4C0D-BA85-4C12BA206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C9A1-0372-49C1-92A5-FAE9B4AADE3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39037-024F-4C0D-BA85-4C12BA206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C9A1-0372-49C1-92A5-FAE9B4AADE3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39037-024F-4C0D-BA85-4C12BA20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C9A1-0372-49C1-92A5-FAE9B4AADE3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39037-024F-4C0D-BA85-4C12BA206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35C9A1-0372-49C1-92A5-FAE9B4AADE3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39037-024F-4C0D-BA85-4C12BA20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35C9A1-0372-49C1-92A5-FAE9B4AADE3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639037-024F-4C0D-BA85-4C12BA20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5C9A1-0372-49C1-92A5-FAE9B4AADE3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639037-024F-4C0D-BA85-4C12BA2066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35C9A1-0372-49C1-92A5-FAE9B4AADE32}" type="datetimeFigureOut">
              <a:rPr lang="en-GB" smtClean="0"/>
              <a:pPr/>
              <a:t>09/02/2016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639037-024F-4C0D-BA85-4C12BA2066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url=http://professionbiz.com/archives/6368&amp;rct=j&amp;frm=1&amp;q=&amp;esrc=s&amp;sa=U&amp;ved=0ahUKEwjuxeSZ7-DKAhXDOhQKHSEFAiIQwW4IGDAB&amp;usg=AFQjCNEtc_H-_j18UdUB6KQcE2sQIa44O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google.co.uk/url?url=https://www.teachengineering.org/view_activity.php?url%3Dcollection/cub_/activities/cub_airplanes/cub_airplanes_lesson03_activity2.xml&amp;rct=j&amp;frm=1&amp;q=&amp;esrc=s&amp;sa=U&amp;ved=0ahUKEwjExIWp7-DKAhVFbxQKHZX2BlIQwW4IGjAC&amp;usg=AFQjCNGdIb41KqhmLhTur3Ze2RfuZOcSo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.uk/url?url=https://blogs.glowscotland.org.uk/glowblogs/eslb/tag/transition/page/2/&amp;rct=j&amp;frm=1&amp;q=&amp;esrc=s&amp;sa=U&amp;ved=0ahUKEwim5pOq9-DKAhVBchQKHUi5A-AQwW4INjAQ&amp;usg=AFQjCNE7LBKW2yq6ZBzjZFOaUh_lmxOtlw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google.co.uk/url?url=http://www.renfrewshireadp.co.uk/advice-support/sunshine-recovery-cafe.aspx&amp;rct=j&amp;frm=1&amp;q=&amp;esrc=s&amp;sa=U&amp;ved=0ahUKEwjb7_ez9dvKAhUDgj4KHRSAACQQwW4IGjAC&amp;usg=AFQjCNG5GD90zws9quPACyAxrOOyHZ0Gqw" TargetMode="External"/><Relationship Id="rId7" Type="http://schemas.openxmlformats.org/officeDocument/2006/relationships/hyperlink" Target="http://www.renfrewshire2023.com/wp-content/uploads/2015/05/11154791_929308993780155_294753598666936255_o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www.google.co.uk/url?url=https://www.youtube.com/watch?v=xaFd9WNwdSU&amp;rct=j&amp;frm=1&amp;q=&amp;esrc=s&amp;sa=U&amp;ved=0ahUKEwjb7_ez9dvKAhUDgj4KHRSAACQQwW4IHDAD&amp;usg=AFQjCNHJGNJFuv8_RA64kpnNvcwDNgTPPQ" TargetMode="Externa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anie.thompson@southbelfast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elfasthealthycitie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936105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latin typeface="Arial" pitchFamily="34" charset="0"/>
                <a:cs typeface="Arial" pitchFamily="34" charset="0"/>
              </a:rPr>
              <a:t>Belfast Healthy Cities Explorer Awards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8496944" cy="1368152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Stephanie Thompson, </a:t>
            </a:r>
          </a:p>
          <a:p>
            <a:pPr algn="ctr"/>
            <a:r>
              <a:rPr lang="en-GB" sz="2800" dirty="0" smtClean="0"/>
              <a:t>South Belfast Partnership Board</a:t>
            </a:r>
          </a:p>
          <a:p>
            <a:pPr algn="ctr"/>
            <a:r>
              <a:rPr lang="en-GB" sz="2800" dirty="0" smtClean="0"/>
              <a:t>Glasgow – September 2015</a:t>
            </a:r>
            <a:endParaRPr lang="en-GB" sz="2800" dirty="0"/>
          </a:p>
        </p:txBody>
      </p:sp>
      <p:pic>
        <p:nvPicPr>
          <p:cNvPr id="4" name="Picture 3" descr="C:\Users\stephanie.thompson.SOUTHBELFAST\AppData\Local\Microsoft\Windows\Temporary Internet Files\Content.Outlook\TU51KVY8\image3.JPG"/>
          <p:cNvPicPr/>
          <p:nvPr/>
        </p:nvPicPr>
        <p:blipFill>
          <a:blip r:embed="rId2" cstate="print"/>
          <a:srcRect t="43732" b="10449"/>
          <a:stretch>
            <a:fillRect/>
          </a:stretch>
        </p:blipFill>
        <p:spPr bwMode="auto">
          <a:xfrm>
            <a:off x="1835696" y="4653136"/>
            <a:ext cx="5699362" cy="19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xplorer Stra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4443768" cy="131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southbelfast.org/images/footer-logos.gif"/>
          <p:cNvPicPr/>
          <p:nvPr/>
        </p:nvPicPr>
        <p:blipFill>
          <a:blip r:embed="rId4" cstate="print"/>
          <a:srcRect b="35417"/>
          <a:stretch>
            <a:fillRect/>
          </a:stretch>
        </p:blipFill>
        <p:spPr bwMode="auto">
          <a:xfrm>
            <a:off x="6588224" y="404664"/>
            <a:ext cx="1127362" cy="107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An organisation funded by Glasgow Council to work in partnership with Glasgow University and community groups 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Role: Research and Development via pilot projects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Understanding Glasgow website 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Glasgow Centre for Population Health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4547" t="27188" r="17266" b="29500"/>
          <a:stretch>
            <a:fillRect/>
          </a:stretch>
        </p:blipFill>
        <p:spPr bwMode="auto">
          <a:xfrm>
            <a:off x="4499992" y="3789040"/>
            <a:ext cx="4310661" cy="2748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Glasgow Games Toolkit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What is it?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Interactive way for a group to engage in a conversation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What do you need?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Data that describes the current trends of the city and its people 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Identify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potential shocks to the system (e.g. a recession, welfare reform) and what the key concerns arising from these shocks would be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Link to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health, housing, transport, employment, mindset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Participants developed a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declaration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relating to each topic about how to address alcohol and drugs challenges in the city. 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As a result, ‘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the game’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provided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12 key recommendations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to policy-makers about how to ensure the city can meet the upcoming challenges.</a:t>
            </a:r>
          </a:p>
          <a:p>
            <a:pPr>
              <a:buNone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Glasgow Centre for Population Health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Managing Partnerships for Improving Health and</a:t>
            </a:r>
          </a:p>
          <a:p>
            <a:pPr algn="ctr"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Wellbeing Research</a:t>
            </a:r>
          </a:p>
          <a:p>
            <a:pPr>
              <a:buNone/>
            </a:pP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Obstacles for successful partnerships: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Culture clashes between agencies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integration or co-location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Confusion about roles – trust and terms of reference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Staff Capacity – Support and sharing responsibility</a:t>
            </a:r>
          </a:p>
          <a:p>
            <a:pPr algn="ctr">
              <a:buNone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Glasgow Centre for Population Health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Image result for team wor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2394"/>
          <a:stretch>
            <a:fillRect/>
          </a:stretch>
        </p:blipFill>
        <p:spPr bwMode="auto">
          <a:xfrm>
            <a:off x="5724128" y="4509120"/>
            <a:ext cx="3084934" cy="2035954"/>
          </a:xfrm>
          <a:prstGeom prst="rect">
            <a:avLst/>
          </a:prstGeom>
          <a:noFill/>
        </p:spPr>
      </p:pic>
      <p:pic>
        <p:nvPicPr>
          <p:cNvPr id="48132" name="Picture 4" descr="Image result for tug of wa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653136"/>
            <a:ext cx="3400371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594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Prevention and education programmes</a:t>
            </a:r>
          </a:p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in Glasgow</a:t>
            </a:r>
          </a:p>
          <a:p>
            <a:pPr>
              <a:buNone/>
            </a:pPr>
            <a:endParaRPr lang="en-GB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Weight for it! Campaign for Adults</a:t>
            </a:r>
          </a:p>
          <a:p>
            <a:pPr>
              <a:buNone/>
            </a:pP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2015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lvl="1">
              <a:buNone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lvl="1" algn="r"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Clearer Choices Programme for Young People</a:t>
            </a:r>
          </a:p>
          <a:p>
            <a:pPr lvl="1" algn="r">
              <a:buNone/>
            </a:pP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2015 </a:t>
            </a:r>
          </a:p>
          <a:p>
            <a:pPr lvl="1"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264696" cy="86409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Glasgow on Alcohol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54509" t="38016" r="21693" b="11782"/>
          <a:stretch>
            <a:fillRect/>
          </a:stretch>
        </p:blipFill>
        <p:spPr bwMode="auto">
          <a:xfrm>
            <a:off x="6660232" y="188640"/>
            <a:ext cx="2307080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4" name="4ADB223B-AFE2-481F-9E85-2E24BA5EA66E" descr="4ADB223B-AFE2-481F-9E85-2E24BA5EA66E"/>
          <p:cNvPicPr>
            <a:picLocks noChangeAspect="1" noChangeArrowheads="1"/>
          </p:cNvPicPr>
          <p:nvPr/>
        </p:nvPicPr>
        <p:blipFill>
          <a:blip r:embed="rId3" cstate="print"/>
          <a:srcRect l="19563" t="30620" r="24301" b="35977"/>
          <a:stretch>
            <a:fillRect/>
          </a:stretch>
        </p:blipFill>
        <p:spPr bwMode="auto">
          <a:xfrm rot="16200000">
            <a:off x="1731686" y="4037067"/>
            <a:ext cx="2448272" cy="108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95DFA75E-1484-4F8B-B7BC-1281D8D21BFB" descr="95DFA75E-1484-4F8B-B7BC-1281D8D21BFB"/>
          <p:cNvPicPr>
            <a:picLocks noChangeAspect="1" noChangeArrowheads="1"/>
          </p:cNvPicPr>
          <p:nvPr/>
        </p:nvPicPr>
        <p:blipFill>
          <a:blip r:embed="rId4" cstate="print"/>
          <a:srcRect l="40256" t="8222" r="17441" b="34227"/>
          <a:stretch>
            <a:fillRect/>
          </a:stretch>
        </p:blipFill>
        <p:spPr bwMode="auto">
          <a:xfrm rot="10800000">
            <a:off x="611560" y="3645024"/>
            <a:ext cx="16298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mage result for clearer choices glasgo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97152"/>
            <a:ext cx="2232248" cy="157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r>
              <a:rPr lang="en-GB" sz="2200" dirty="0" smtClean="0"/>
              <a:t>Community Rehabilitation Clinic programme </a:t>
            </a:r>
          </a:p>
          <a:p>
            <a:r>
              <a:rPr lang="en-GB" sz="2200" dirty="0" smtClean="0"/>
              <a:t>Harm Reduction Model</a:t>
            </a:r>
          </a:p>
          <a:p>
            <a:r>
              <a:rPr lang="en-GB" sz="2200" dirty="0" smtClean="0"/>
              <a:t>Counselling, Support and Relaxation Space</a:t>
            </a:r>
          </a:p>
          <a:p>
            <a:r>
              <a:rPr lang="en-GB" sz="2200" dirty="0" smtClean="0"/>
              <a:t>Not Crisis Response – 4 days </a:t>
            </a:r>
            <a:r>
              <a:rPr lang="en-GB" sz="2200" dirty="0" err="1" smtClean="0"/>
              <a:t>detox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3 Phased programme:</a:t>
            </a:r>
          </a:p>
          <a:p>
            <a:pPr lvl="1"/>
            <a:r>
              <a:rPr lang="en-GB" sz="1900" b="1" dirty="0" smtClean="0"/>
              <a:t>Phase 1: Sustaining Recovery Group Therapy; </a:t>
            </a:r>
            <a:r>
              <a:rPr lang="en-GB" sz="1900" dirty="0" smtClean="0"/>
              <a:t>goal setting, routines and understanding commitment to change</a:t>
            </a:r>
          </a:p>
          <a:p>
            <a:pPr lvl="1"/>
            <a:r>
              <a:rPr lang="en-GB" sz="1900" b="1" dirty="0" smtClean="0"/>
              <a:t>Phase 2: Smart Recovery Model </a:t>
            </a:r>
            <a:r>
              <a:rPr lang="en-GB" sz="1900" dirty="0" smtClean="0"/>
              <a:t>- Employment and Education support; </a:t>
            </a:r>
          </a:p>
          <a:p>
            <a:pPr lvl="1"/>
            <a:r>
              <a:rPr lang="en-GB" sz="1900" b="1" dirty="0" smtClean="0"/>
              <a:t>Phase 3: Steps to Excellence and Volunteering; </a:t>
            </a:r>
            <a:r>
              <a:rPr lang="en-GB" sz="1900" dirty="0" smtClean="0"/>
              <a:t>understanding the impact the addiction has had on others; combined life coaching and CBT.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Turning Point Scotland:</a:t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latin typeface="Arial" pitchFamily="34" charset="0"/>
                <a:cs typeface="Arial" pitchFamily="34" charset="0"/>
              </a:rPr>
              <a:t>South East Alternatives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FD28CDF-80CA-4AC6-A7DA-18C44DE972AB" descr="image1.JPG"/>
          <p:cNvPicPr>
            <a:picLocks noChangeAspect="1" noChangeArrowheads="1"/>
          </p:cNvPicPr>
          <p:nvPr/>
        </p:nvPicPr>
        <p:blipFill>
          <a:blip r:embed="rId2" cstate="print"/>
          <a:srcRect l="15585" t="49514" r="68437" b="11592"/>
          <a:stretch>
            <a:fillRect/>
          </a:stretch>
        </p:blipFill>
        <p:spPr bwMode="auto">
          <a:xfrm rot="5400000">
            <a:off x="7275576" y="-210680"/>
            <a:ext cx="1152128" cy="209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What is recovery?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Recovery is a process for individuals and communities</a:t>
            </a:r>
          </a:p>
          <a:p>
            <a:pPr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It is not a single event 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It may take time to achieve and effort to maintain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Turning Point Scotland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3960440"/>
          </a:xfrm>
        </p:spPr>
        <p:txBody>
          <a:bodyPr/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Crisis Response Units in the Community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Bridgeton Community Learning Campus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Recovery Cafe Models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Community Initiatives in Glasgow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000" b="1" dirty="0" smtClean="0"/>
              <a:t>Glasgow Homeless Service </a:t>
            </a:r>
          </a:p>
          <a:p>
            <a:pPr>
              <a:buNone/>
            </a:pPr>
            <a:endParaRPr lang="en-GB" sz="2000" b="1" dirty="0" smtClean="0"/>
          </a:p>
          <a:p>
            <a:r>
              <a:rPr lang="en-GB" sz="2000" dirty="0" smtClean="0"/>
              <a:t>Service users include: homeless, those sleeping rough or who have been experiencing a crisis through alcohol addiction</a:t>
            </a:r>
          </a:p>
          <a:p>
            <a:endParaRPr lang="en-GB" sz="2000" dirty="0" smtClean="0"/>
          </a:p>
          <a:p>
            <a:r>
              <a:rPr lang="en-GB" sz="2000" dirty="0" smtClean="0"/>
              <a:t>Person Centred Support Plan via MDT of professionals</a:t>
            </a:r>
          </a:p>
          <a:p>
            <a:endParaRPr lang="en-GB" sz="2000" dirty="0" smtClean="0"/>
          </a:p>
          <a:p>
            <a:r>
              <a:rPr lang="en-GB" sz="2000" dirty="0" smtClean="0"/>
              <a:t>Short term and long term (9-12) months resettlement programmes </a:t>
            </a:r>
          </a:p>
          <a:p>
            <a:endParaRPr lang="en-GB" sz="2000" dirty="0" smtClean="0"/>
          </a:p>
          <a:p>
            <a:r>
              <a:rPr lang="en-GB" sz="2000" dirty="0" smtClean="0"/>
              <a:t>Complimentary therapies are a necessity while using the service: socialising network, community garden on-site, alternative therapies including kinetic therapy support, art therapy</a:t>
            </a:r>
          </a:p>
          <a:p>
            <a:pPr lvl="1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Turning Point Scotland – </a:t>
            </a:r>
            <a:br>
              <a:rPr lang="en-GB" sz="3600" dirty="0" smtClean="0"/>
            </a:br>
            <a:r>
              <a:rPr lang="en-GB" sz="3600" dirty="0" smtClean="0"/>
              <a:t>Crisis Residential Care</a:t>
            </a:r>
            <a:endParaRPr lang="en-GB" sz="3600" dirty="0"/>
          </a:p>
        </p:txBody>
      </p:sp>
      <p:pic>
        <p:nvPicPr>
          <p:cNvPr id="4" name="7FD28CDF-80CA-4AC6-A7DA-18C44DE972AB" descr="image1.JPG"/>
          <p:cNvPicPr>
            <a:picLocks noChangeAspect="1" noChangeArrowheads="1"/>
          </p:cNvPicPr>
          <p:nvPr/>
        </p:nvPicPr>
        <p:blipFill>
          <a:blip r:embed="rId2" cstate="print"/>
          <a:srcRect l="15585" t="49514" r="68437" b="11592"/>
          <a:stretch>
            <a:fillRect/>
          </a:stretch>
        </p:blipFill>
        <p:spPr bwMode="auto">
          <a:xfrm rot="5400000">
            <a:off x="7203568" y="-210680"/>
            <a:ext cx="1152128" cy="209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dirty="0" smtClean="0"/>
              <a:t>Turning Point Scotland – Crisis Residential Care</a:t>
            </a:r>
            <a:endParaRPr lang="en-GB" dirty="0"/>
          </a:p>
        </p:txBody>
      </p:sp>
      <p:pic>
        <p:nvPicPr>
          <p:cNvPr id="4" name="Content Placeholder 3" descr="Turning Point Scotland Crisis Residential Un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905" b="8983"/>
          <a:stretch>
            <a:fillRect/>
          </a:stretch>
        </p:blipFill>
        <p:spPr>
          <a:xfrm>
            <a:off x="539552" y="1628800"/>
            <a:ext cx="4493453" cy="1950619"/>
          </a:xfrm>
          <a:prstGeom prst="rect">
            <a:avLst/>
          </a:prstGeom>
        </p:spPr>
      </p:pic>
      <p:pic>
        <p:nvPicPr>
          <p:cNvPr id="5" name="Picture 4" descr="Turning Point Scotland Crisis Residential Unit - Community Garden.JPG"/>
          <p:cNvPicPr>
            <a:picLocks noChangeAspect="1"/>
          </p:cNvPicPr>
          <p:nvPr/>
        </p:nvPicPr>
        <p:blipFill>
          <a:blip r:embed="rId3" cstate="print"/>
          <a:srcRect t="25855" r="8198" b="22295"/>
          <a:stretch>
            <a:fillRect/>
          </a:stretch>
        </p:blipFill>
        <p:spPr>
          <a:xfrm>
            <a:off x="3851920" y="3861048"/>
            <a:ext cx="4392488" cy="244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220486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Community Residential Unit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79715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Community Garden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75252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Providing centres in the community that make people feel safe </a:t>
            </a:r>
          </a:p>
          <a:p>
            <a:pPr>
              <a:buNone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Multi functional community space</a:t>
            </a:r>
          </a:p>
          <a:p>
            <a:pPr lvl="1"/>
            <a:r>
              <a:rPr lang="en-GB" dirty="0" smtClean="0"/>
              <a:t>Physiotherapy Drop In</a:t>
            </a:r>
          </a:p>
          <a:p>
            <a:pPr lvl="1"/>
            <a:r>
              <a:rPr lang="en-GB" dirty="0" smtClean="0"/>
              <a:t>Community Chiropodists</a:t>
            </a:r>
          </a:p>
          <a:p>
            <a:pPr lvl="1"/>
            <a:r>
              <a:rPr lang="en-GB" dirty="0" smtClean="0"/>
              <a:t>Health and Wellbeing classes</a:t>
            </a:r>
          </a:p>
          <a:p>
            <a:pPr>
              <a:buNone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Service Users: general public, recovering addictions, recovery mental health clients who suffered self harm </a:t>
            </a: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Steps to Excellence 12 week programme model </a:t>
            </a:r>
          </a:p>
          <a:p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Peer Facilitator classes </a:t>
            </a:r>
          </a:p>
          <a:p>
            <a:pPr lvl="1">
              <a:buFont typeface="Courier New" pitchFamily="49" charset="0"/>
              <a:buChar char="o"/>
            </a:pPr>
            <a:r>
              <a:rPr lang="en-GB" dirty="0" smtClean="0"/>
              <a:t>Craft and Creations social enterprise </a:t>
            </a:r>
          </a:p>
          <a:p>
            <a:pPr lvl="1"/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Community Achievement Awards with Glasgow Kelvin College</a:t>
            </a:r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Bridgeton Community Learning Campus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Purpose of the Explorer Visit to Glasgow</a:t>
            </a:r>
            <a:endParaRPr lang="en-GB" dirty="0"/>
          </a:p>
        </p:txBody>
      </p:sp>
      <p:pic>
        <p:nvPicPr>
          <p:cNvPr id="6" name="Content Placeholder 5" descr="Turning Point Scotland Crisis Residential Unit - Positive Memories Cor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772816"/>
            <a:ext cx="2906310" cy="3877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700808"/>
            <a:ext cx="511256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explore and bring innovation and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inspiration back to Belfast to tackle health inequalities in local communities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 understanding of the public health structures in the city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Explore community and voluntary sector targeted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tackle the use and misuse of drugs and alcohol in communities.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Bridgeton Community Learning Campus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Bridgeton Community Learning Camp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214278" cy="2304256"/>
          </a:xfrm>
          <a:prstGeom prst="rect">
            <a:avLst/>
          </a:prstGeom>
        </p:spPr>
      </p:pic>
      <p:pic>
        <p:nvPicPr>
          <p:cNvPr id="5" name="Content Placeholder 3" descr="Bridgeton Social Enterprise Crafts Club.JPG"/>
          <p:cNvPicPr>
            <a:picLocks noChangeAspect="1"/>
          </p:cNvPicPr>
          <p:nvPr/>
        </p:nvPicPr>
        <p:blipFill>
          <a:blip r:embed="rId3" cstate="print"/>
          <a:srcRect r="6301" b="13872"/>
          <a:stretch>
            <a:fillRect/>
          </a:stretch>
        </p:blipFill>
        <p:spPr>
          <a:xfrm>
            <a:off x="2555776" y="4005064"/>
            <a:ext cx="3133513" cy="2160240"/>
          </a:xfrm>
          <a:prstGeom prst="rect">
            <a:avLst/>
          </a:prstGeom>
        </p:spPr>
      </p:pic>
      <p:pic>
        <p:nvPicPr>
          <p:cNvPr id="6" name="Picture 5" descr="Bridgeton Community Learning Campus - Positive Thoughts Tree.JPG"/>
          <p:cNvPicPr>
            <a:picLocks noChangeAspect="1"/>
          </p:cNvPicPr>
          <p:nvPr/>
        </p:nvPicPr>
        <p:blipFill>
          <a:blip r:embed="rId4" cstate="print"/>
          <a:srcRect r="8000"/>
          <a:stretch>
            <a:fillRect/>
          </a:stretch>
        </p:blipFill>
        <p:spPr>
          <a:xfrm>
            <a:off x="5004048" y="1412776"/>
            <a:ext cx="3312368" cy="2333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4149080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Above: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Wall of Hope designed by service users in recover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To left: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Social Enterprise: Craft and Creations 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10539"/>
          </a:xfrm>
        </p:spPr>
        <p:txBody>
          <a:bodyPr/>
          <a:lstStyle/>
          <a:p>
            <a:pPr>
              <a:buNone/>
            </a:pPr>
            <a:r>
              <a:rPr lang="en-GB" b="1" u="sng" dirty="0" smtClean="0"/>
              <a:t>Sunshine Recovery Cafe</a:t>
            </a:r>
            <a:r>
              <a:rPr lang="en-GB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Established in April 2014 by Renfrewshire Drug </a:t>
            </a:r>
          </a:p>
          <a:p>
            <a:pPr>
              <a:buNone/>
            </a:pPr>
            <a:r>
              <a:rPr lang="en-GB" sz="2000" dirty="0" smtClean="0"/>
              <a:t>	and Alcohol Council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Based in a local church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Supports people in recovery from drug and alcohol addiction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Activities are run by volunteers who are in recovery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Grant funded activities include: cooking, music groups, homeless world cup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Training and development opportunities are available for volunteers; e.g. Food hygiene,  health and safety, computing courses, book keeping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/>
              <a:t>Other examples; Phoenix Futures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4402832" cy="850106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Recovery Cafes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sunshine recovery caf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60648"/>
            <a:ext cx="1547664" cy="1547665"/>
          </a:xfrm>
          <a:prstGeom prst="rect">
            <a:avLst/>
          </a:prstGeom>
          <a:noFill/>
        </p:spPr>
      </p:pic>
      <p:pic>
        <p:nvPicPr>
          <p:cNvPr id="1028" name="Picture 4" descr="Image result for sunshine recovery caf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445224"/>
            <a:ext cx="2045900" cy="1145704"/>
          </a:xfrm>
          <a:prstGeom prst="rect">
            <a:avLst/>
          </a:prstGeom>
          <a:noFill/>
        </p:spPr>
      </p:pic>
      <p:pic>
        <p:nvPicPr>
          <p:cNvPr id="1030" name="Picture 6" descr="11154791_929308993780155_294753598666936255_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5013176"/>
            <a:ext cx="2063241" cy="160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Representative from the Scottish Drugs Recovery Consortium – John White</a:t>
            </a:r>
          </a:p>
          <a:p>
            <a:endParaRPr lang="en-GB" sz="2400" dirty="0" smtClean="0"/>
          </a:p>
          <a:p>
            <a:r>
              <a:rPr lang="en-GB" sz="2400" dirty="0" smtClean="0"/>
              <a:t>Guide to developing a recovery cafe (2011) </a:t>
            </a:r>
          </a:p>
          <a:p>
            <a:endParaRPr lang="en-GB" sz="2400" dirty="0" smtClean="0"/>
          </a:p>
          <a:p>
            <a:r>
              <a:rPr lang="en-GB" sz="2400" dirty="0" smtClean="0"/>
              <a:t>Key elements of recovery communities are:</a:t>
            </a:r>
          </a:p>
          <a:p>
            <a:pPr lvl="2"/>
            <a:r>
              <a:rPr lang="en-GB" sz="2000" dirty="0" smtClean="0"/>
              <a:t>Individual learning and development</a:t>
            </a:r>
          </a:p>
          <a:p>
            <a:pPr lvl="2"/>
            <a:r>
              <a:rPr lang="en-GB" sz="2000" dirty="0" smtClean="0"/>
              <a:t>Reinforced by peer support and </a:t>
            </a:r>
            <a:r>
              <a:rPr lang="en-GB" sz="2000" dirty="0" err="1" smtClean="0"/>
              <a:t>reprocity</a:t>
            </a:r>
            <a:r>
              <a:rPr lang="en-GB" sz="2000" dirty="0" smtClean="0"/>
              <a:t> within helping relationships </a:t>
            </a:r>
          </a:p>
          <a:p>
            <a:pPr lvl="2"/>
            <a:r>
              <a:rPr lang="en-GB" sz="2000" dirty="0" smtClean="0"/>
              <a:t>Overcoming deficit thinking and </a:t>
            </a:r>
            <a:r>
              <a:rPr lang="en-GB" dirty="0" smtClean="0"/>
              <a:t>taking a positive participatory approach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Setting up a recovery cafe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Glasgow faces similar issues in terms of coordinating services in local areas to prevent duplication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Need for greater investment across the UK in recovery and re integration back into communities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Services should be tailored for every individual – person centred plans 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Cities need to break down the stigma attached to addicts to enable recovery and belonging in the community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Successful partnerships are based on the need to create a sense of interdependence between organisations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Key Learning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6449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Action Plan for 2016-2018</a:t>
            </a:r>
          </a:p>
          <a:p>
            <a:pPr>
              <a:buFont typeface="Wingdings" pitchFamily="2" charset="2"/>
              <a:buChar char="Ø"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Partners: BDACT, Belfast Connections Team, South Belfast Health Forum and South Belfast PCSP</a:t>
            </a:r>
          </a:p>
          <a:p>
            <a:pPr>
              <a:buNone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Priority 1: Prevention and Early Intervention</a:t>
            </a:r>
          </a:p>
          <a:p>
            <a:pPr lvl="1"/>
            <a:r>
              <a:rPr lang="en-GB" sz="1600" dirty="0" smtClean="0">
                <a:latin typeface="Arial" pitchFamily="34" charset="0"/>
                <a:cs typeface="Arial" pitchFamily="34" charset="0"/>
              </a:rPr>
              <a:t>Awareness Raising Education; with target groups on subject areas</a:t>
            </a:r>
          </a:p>
          <a:p>
            <a:pPr lvl="1"/>
            <a:r>
              <a:rPr lang="en-GB" sz="1600" dirty="0" smtClean="0">
                <a:latin typeface="Arial" pitchFamily="34" charset="0"/>
                <a:cs typeface="Arial" pitchFamily="34" charset="0"/>
              </a:rPr>
              <a:t>Information Sharing, Coordinated Campaigns for Belfast and Capacity Building through existing structures and groups </a:t>
            </a:r>
          </a:p>
          <a:p>
            <a:pPr lvl="1">
              <a:buNone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Priority 2: Reducing Supply and Demand </a:t>
            </a:r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Continue to promote locally the RAPID Removal Bins in South Belfast  </a:t>
            </a:r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Regular feedback from information from the central DAMIS system</a:t>
            </a:r>
          </a:p>
          <a:p>
            <a:pPr lvl="1">
              <a:buNone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Priority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3: Empowering local communities</a:t>
            </a:r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Training Needs Analysis of community and voluntary sector</a:t>
            </a:r>
          </a:p>
          <a:p>
            <a:pPr lvl="1">
              <a:buFont typeface="Courier New" pitchFamily="49" charset="0"/>
              <a:buChar char="o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Investment by PHA into the most appropriate workforce development model</a:t>
            </a:r>
          </a:p>
          <a:p>
            <a:pPr lvl="1">
              <a:buFont typeface="Courier New" pitchFamily="49" charset="0"/>
              <a:buChar char="o"/>
            </a:pPr>
            <a:endParaRPr lang="en-GB" sz="12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GB" sz="1400" b="1" dirty="0" smtClean="0"/>
          </a:p>
          <a:p>
            <a:pPr lvl="1">
              <a:buNone/>
            </a:pPr>
            <a:endParaRPr lang="en-GB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South Belfast Drug and Alcohol Framework and Action Plan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36504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BSP – Belfast Drug and Alcohol Coordination Team: SB PCSP projects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Belfast Recovery Centre – Bradbury Centre – in 6 month pilot phase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Nightingale 24hr Centre - FASA  - in operation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South Belfast SIF One Stop Youth Support Service – awaiting funding approval via OFMDFM</a:t>
            </a:r>
          </a:p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South Belfast Zen Garden – in development and seeking funding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South Belfast Recovery Cafe pilot project – April 2016 onwards</a:t>
            </a:r>
          </a:p>
          <a:p>
            <a:pPr lvl="1"/>
            <a:r>
              <a:rPr lang="en-GB" sz="1600" dirty="0" smtClean="0">
                <a:latin typeface="Arial" pitchFamily="34" charset="0"/>
                <a:cs typeface="Arial" pitchFamily="34" charset="0"/>
              </a:rPr>
              <a:t>Social Enterprise Model, Steps to Excellence Programme, peer support, group activities and health and wellbeing support service outreach 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33474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Implementing the learning in Belfast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624" t="17501" r="31215" b="10904"/>
          <a:stretch>
            <a:fillRect/>
          </a:stretch>
        </p:blipFill>
        <p:spPr bwMode="auto">
          <a:xfrm>
            <a:off x="2987824" y="1844824"/>
            <a:ext cx="36640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For further information or to discuss please contact:</a:t>
            </a:r>
          </a:p>
          <a:p>
            <a:pPr algn="ctr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Stephanie Thompson</a:t>
            </a:r>
          </a:p>
          <a:p>
            <a:pPr algn="ctr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Strategic Health Officer </a:t>
            </a:r>
          </a:p>
          <a:p>
            <a:pPr algn="ctr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South Belfast Partnership Board</a:t>
            </a:r>
          </a:p>
          <a:p>
            <a:pPr algn="ctr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Telephone: 02890 244 070</a:t>
            </a:r>
          </a:p>
          <a:p>
            <a:pPr algn="ctr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Email: </a:t>
            </a:r>
            <a:r>
              <a:rPr lang="en-GB" sz="2800" dirty="0" smtClean="0">
                <a:latin typeface="Arial" pitchFamily="34" charset="0"/>
                <a:cs typeface="Arial" pitchFamily="34" charset="0"/>
                <a:hlinkClick r:id="rId2"/>
              </a:rPr>
              <a:t>stephanie.thompson@southbelfast.org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Contact Details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920880" cy="341724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World Healthy Cities -  Health 2020</a:t>
            </a:r>
          </a:p>
          <a:p>
            <a:endParaRPr lang="en-GB" sz="2400" dirty="0" smtClean="0"/>
          </a:p>
          <a:p>
            <a:r>
              <a:rPr lang="en-GB" sz="2400" dirty="0" smtClean="0"/>
              <a:t>New Strategic Direction for Drugs and Alcohol</a:t>
            </a:r>
          </a:p>
          <a:p>
            <a:endParaRPr lang="en-GB" sz="2400" dirty="0" smtClean="0"/>
          </a:p>
          <a:p>
            <a:r>
              <a:rPr lang="en-GB" sz="2400" dirty="0" smtClean="0"/>
              <a:t>DHSSPS Making Life Better Framework</a:t>
            </a:r>
          </a:p>
          <a:p>
            <a:endParaRPr lang="en-GB" sz="2400" dirty="0" smtClean="0"/>
          </a:p>
          <a:p>
            <a:r>
              <a:rPr lang="en-GB" sz="2400" dirty="0" smtClean="0"/>
              <a:t>DHSSPS Fit and Well Changing Lives</a:t>
            </a:r>
          </a:p>
          <a:p>
            <a:endParaRPr lang="en-GB" sz="2400" dirty="0" smtClean="0"/>
          </a:p>
          <a:p>
            <a:r>
              <a:rPr lang="en-GB" sz="2400" dirty="0" smtClean="0"/>
              <a:t>BSP Belfast Drug and Alcohol Coordinator Team (Northern Ireland Regional DACTs)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smtClean="0">
                <a:latin typeface="Arial" pitchFamily="34" charset="0"/>
                <a:cs typeface="Arial" pitchFamily="34" charset="0"/>
              </a:rPr>
              <a:t>Northern Ireland Strategic Context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Brings together over 80 members of the community, voluntary and statutory sector working towards addressing health inequalities in South Belfast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Vision : </a:t>
            </a:r>
          </a:p>
          <a:p>
            <a:pPr algn="ctr">
              <a:buNone/>
            </a:pP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‘To work towards a healthy and equitable South Belfast’ </a:t>
            </a:r>
          </a:p>
          <a:p>
            <a:endParaRPr lang="en-GB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Thematic Priorities in South Belfast for 2015-2017:</a:t>
            </a:r>
          </a:p>
          <a:p>
            <a:pPr lvl="2"/>
            <a:r>
              <a:rPr lang="en-GB" sz="1800" dirty="0" smtClean="0">
                <a:latin typeface="Arial" pitchFamily="34" charset="0"/>
                <a:cs typeface="Arial" pitchFamily="34" charset="0"/>
              </a:rPr>
              <a:t>Emotional Wellbeing</a:t>
            </a:r>
          </a:p>
          <a:p>
            <a:pPr lvl="2"/>
            <a:r>
              <a:rPr lang="en-GB" sz="1800" dirty="0" smtClean="0">
                <a:latin typeface="Arial" pitchFamily="34" charset="0"/>
                <a:cs typeface="Arial" pitchFamily="34" charset="0"/>
              </a:rPr>
              <a:t>Physical Activity and Nutrition</a:t>
            </a:r>
          </a:p>
          <a:p>
            <a:pPr lvl="2"/>
            <a:r>
              <a:rPr lang="en-GB" sz="1800" dirty="0" smtClean="0">
                <a:latin typeface="Arial" pitchFamily="34" charset="0"/>
                <a:cs typeface="Arial" pitchFamily="34" charset="0"/>
              </a:rPr>
              <a:t>Addressing Isolation of Vulnerable Groups</a:t>
            </a:r>
          </a:p>
          <a:p>
            <a:pPr lvl="2"/>
            <a:r>
              <a:rPr lang="en-GB" sz="1800" b="1" dirty="0" smtClean="0">
                <a:latin typeface="Arial" pitchFamily="34" charset="0"/>
                <a:cs typeface="Arial" pitchFamily="34" charset="0"/>
              </a:rPr>
              <a:t>Use and Misuse of Alcohol and Drugs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22114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South Belfast Health Forum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The use and misuse of alcohol have impacted directly and indirectly on local communities,</a:t>
            </a:r>
          </a:p>
          <a:p>
            <a:pPr>
              <a:buNone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hospital admissions, education, employment, domestic violence and deaths suspected to</a:t>
            </a:r>
          </a:p>
          <a:p>
            <a:pPr>
              <a:buNone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be by suicide;</a:t>
            </a:r>
          </a:p>
          <a:p>
            <a:pPr>
              <a:buNone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Mental Wellbeing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49% of self harm presentations at hospital departments in Belfast were a result of drug overdose (2013) 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33% of self harm presentations at hospital departments in Belfast were a result of alcohol poisoning (2013) </a:t>
            </a:r>
          </a:p>
          <a:p>
            <a:pPr lvl="0"/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Physical Wellbeing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17 deaths recorded as drug related deaths in South Belfast in 2013 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15 deaths recorded as a result of alcohol related deaths in South Belfast in 2013 </a:t>
            </a: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53% of Drug Misuse in Northern Ireland has been recorded in the Belfast HSC Trust (2010) </a:t>
            </a:r>
          </a:p>
          <a:p>
            <a:pPr lvl="0"/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Community Wellbeing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400" dirty="0" smtClean="0">
                <a:latin typeface="Arial" pitchFamily="34" charset="0"/>
                <a:cs typeface="Arial" pitchFamily="34" charset="0"/>
              </a:rPr>
              <a:t>45% of anti social behaviour incidents in South Belfast were drug or alcohol related (2013). 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28% of crime in South Belfast were drug and alcohol related (2013) 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South Belfast Context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World Healthy Cities aims to develop a creative, supportive and motivating network to tackle health inequalities. </a:t>
            </a:r>
          </a:p>
          <a:p>
            <a:endParaRPr lang="en-GB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Belfast Healthy Cities through the explorer award bursaries wishes to promote solidarity and bring best practice and effective leadership back to Belfast to address health challenges in a collaborative way.</a:t>
            </a:r>
          </a:p>
          <a:p>
            <a:endParaRPr lang="en-GB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Contributions to the delivery of the Phase VI goals and core themes of Belfast Healthy Cities: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Enabling the observation of leadership &amp; participatory governance for health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Provide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direct access to WHO expertise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 in Glasgow to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enable capacity and innovation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to be brought to Belfast to be developed into pilot projects that will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maximum partnership approaches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635080" cy="1143000"/>
          </a:xfrm>
        </p:spPr>
        <p:txBody>
          <a:bodyPr/>
          <a:lstStyle/>
          <a:p>
            <a:pPr algn="ctr"/>
            <a:r>
              <a:rPr lang="en-GB" dirty="0" smtClean="0"/>
              <a:t>Healthy Cities Context</a:t>
            </a:r>
            <a:endParaRPr lang="en-GB" dirty="0"/>
          </a:p>
        </p:txBody>
      </p:sp>
      <p:pic>
        <p:nvPicPr>
          <p:cNvPr id="1026" name="Picture 2" descr="http://www.belfasthealthycities.com/sites/default/fil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103040" cy="110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16424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Understand the public health structures in Glasgow</a:t>
            </a:r>
          </a:p>
          <a:p>
            <a:pPr lvl="0">
              <a:buNone/>
            </a:pPr>
            <a:endParaRPr lang="en-GB" sz="2000" dirty="0" smtClean="0"/>
          </a:p>
          <a:p>
            <a:pPr lvl="0"/>
            <a:r>
              <a:rPr lang="en-US" sz="2000" dirty="0" smtClean="0"/>
              <a:t>To evidence best practice joined up working and leadership opportunities</a:t>
            </a:r>
          </a:p>
          <a:p>
            <a:pPr lvl="0"/>
            <a:endParaRPr lang="en-GB" sz="2000" dirty="0" smtClean="0"/>
          </a:p>
          <a:p>
            <a:pPr lvl="0"/>
            <a:r>
              <a:rPr lang="en-US" sz="2000" dirty="0" smtClean="0"/>
              <a:t>To evidence whole person approach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to tackle the use and misuse of drugs and alcohol in Glasgow</a:t>
            </a:r>
          </a:p>
          <a:p>
            <a:pPr lvl="0"/>
            <a:endParaRPr lang="en-GB" sz="2000" dirty="0" smtClean="0"/>
          </a:p>
          <a:p>
            <a:r>
              <a:rPr lang="en-US" sz="2000" dirty="0" smtClean="0"/>
              <a:t>To appreciate how positive impacts and outcome are measured in another world healthy city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Arial" pitchFamily="34" charset="0"/>
                <a:cs typeface="Arial" pitchFamily="34" charset="0"/>
              </a:rPr>
              <a:t>Objectives of the study visit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77072"/>
          </a:xfrm>
        </p:spPr>
        <p:txBody>
          <a:bodyPr/>
          <a:lstStyle/>
          <a:p>
            <a:r>
              <a:rPr lang="en-GB" sz="2400" dirty="0" smtClean="0"/>
              <a:t>Changing Scotland's Relationship with Alcohol: A Framework for Action</a:t>
            </a:r>
          </a:p>
          <a:p>
            <a:r>
              <a:rPr lang="en-GB" sz="2400" dirty="0" smtClean="0"/>
              <a:t>Glasgow’s Road to Recovery</a:t>
            </a:r>
          </a:p>
          <a:p>
            <a:r>
              <a:rPr lang="en-GB" sz="2400" dirty="0" smtClean="0"/>
              <a:t>Glasgow’s Single Outcome Framework</a:t>
            </a:r>
          </a:p>
          <a:p>
            <a:r>
              <a:rPr lang="en-GB" sz="2400" dirty="0" smtClean="0"/>
              <a:t>Thriving Places Approach</a:t>
            </a:r>
          </a:p>
          <a:p>
            <a:r>
              <a:rPr lang="en-GB" sz="2400" dirty="0" smtClean="0"/>
              <a:t>Understanding Glasgow website</a:t>
            </a:r>
          </a:p>
          <a:p>
            <a:r>
              <a:rPr lang="en-GB" sz="2400" dirty="0" smtClean="0"/>
              <a:t>Glasgow Games Planning Toolkit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Strategic Drivers in Scotland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363272" cy="3600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Glasgow’s Single Outcome Agreement (SOA) </a:t>
            </a:r>
            <a:r>
              <a:rPr lang="en-GB" sz="2400" dirty="0" smtClean="0"/>
              <a:t>– 10 year formal agreement to target three priority areas:</a:t>
            </a:r>
          </a:p>
          <a:p>
            <a:pPr lvl="1">
              <a:buFont typeface="Arial" pitchFamily="34" charset="0"/>
              <a:buChar char="•"/>
            </a:pPr>
            <a:r>
              <a:rPr lang="en-GB" sz="2000" b="1" dirty="0" smtClean="0"/>
              <a:t>Alcohol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Youth Employment 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Vulnerable people </a:t>
            </a:r>
          </a:p>
          <a:p>
            <a:pPr lvl="1"/>
            <a:endParaRPr lang="en-GB" sz="2000" dirty="0" smtClean="0"/>
          </a:p>
          <a:p>
            <a:pPr>
              <a:buFont typeface="Wingdings" pitchFamily="2" charset="2"/>
              <a:buChar char="Ø"/>
            </a:pPr>
            <a:r>
              <a:rPr lang="en-GB" sz="2400" b="1" dirty="0" smtClean="0"/>
              <a:t>Thriving Places approach </a:t>
            </a:r>
            <a:r>
              <a:rPr lang="en-GB" sz="2400" dirty="0" smtClean="0"/>
              <a:t>– asset based approach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‘Doing with’ rather than ‘doing to’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Health Structure in Glasgow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1144</TotalTime>
  <Words>1414</Words>
  <Application>Microsoft Office PowerPoint</Application>
  <PresentationFormat>On-screen Show (4:3)</PresentationFormat>
  <Paragraphs>251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Belfast Healthy Cities Explorer Awards</vt:lpstr>
      <vt:lpstr>Purpose of the Explorer Visit to Glasgow</vt:lpstr>
      <vt:lpstr>Northern Ireland Strategic Context</vt:lpstr>
      <vt:lpstr>South Belfast Health Forum</vt:lpstr>
      <vt:lpstr>South Belfast Context</vt:lpstr>
      <vt:lpstr>Healthy Cities Context</vt:lpstr>
      <vt:lpstr>Objectives of the study visit</vt:lpstr>
      <vt:lpstr>Strategic Drivers in Scotland </vt:lpstr>
      <vt:lpstr>Health Structure in Glasgow</vt:lpstr>
      <vt:lpstr>Glasgow Centre for Population Health </vt:lpstr>
      <vt:lpstr>Glasgow Centre for Population Health </vt:lpstr>
      <vt:lpstr>Glasgow Centre for Population Health </vt:lpstr>
      <vt:lpstr>Glasgow on Alcohol</vt:lpstr>
      <vt:lpstr>Turning Point Scotland: South East Alternatives</vt:lpstr>
      <vt:lpstr>Turning Point Scotland </vt:lpstr>
      <vt:lpstr>Community Initiatives in Glasgow</vt:lpstr>
      <vt:lpstr>Turning Point Scotland –  Crisis Residential Care</vt:lpstr>
      <vt:lpstr>Turning Point Scotland – Crisis Residential Care</vt:lpstr>
      <vt:lpstr>Bridgeton Community Learning Campus</vt:lpstr>
      <vt:lpstr>Bridgeton Community Learning Campus</vt:lpstr>
      <vt:lpstr>Recovery Cafes</vt:lpstr>
      <vt:lpstr>Setting up a recovery cafe </vt:lpstr>
      <vt:lpstr>Key Learning</vt:lpstr>
      <vt:lpstr>South Belfast Drug and Alcohol Framework and Action Plan</vt:lpstr>
      <vt:lpstr>Implementing the learning in Belfast</vt:lpstr>
      <vt:lpstr>Questions</vt:lpstr>
      <vt:lpstr>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stephanie.thompson</dc:creator>
  <cp:lastModifiedBy>Suzanne Miller</cp:lastModifiedBy>
  <cp:revision>62</cp:revision>
  <dcterms:created xsi:type="dcterms:W3CDTF">2015-10-05T11:16:05Z</dcterms:created>
  <dcterms:modified xsi:type="dcterms:W3CDTF">2016-02-09T17:11:47Z</dcterms:modified>
</cp:coreProperties>
</file>